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8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Adobe" TargetMode="External"/><Relationship Id="rId2" Type="http://schemas.openxmlformats.org/officeDocument/2006/relationships/hyperlink" Target="http://uk.wikipedia.org/wiki/%D0%93%D1%80%D0%B0%D1%84%D1%96%D1%87%D0%BD%D0%B8%D0%B9_%D1%80%D0%B5%D0%B4%D0%B0%D0%BA%D1%82%D0%BE%D1%8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0%D0%B0%D1%81%D1%82%D1%80%D0%BE%D0%B2%D0%B0_%D0%B3%D1%80%D0%B0%D1%84%D1%96%D0%BA%D0%B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94074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Пейзаж в техніці акварель та за допомогою програми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Photosop</a:t>
            </a:r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293096"/>
            <a:ext cx="8062912" cy="15121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ХІХст.-реалістичний напрям</a:t>
            </a:r>
            <a:br>
              <a:rPr lang="uk-UA"/>
            </a:br>
            <a:r>
              <a:rPr lang="uk-UA"/>
              <a:t>С.Щедрін</a:t>
            </a:r>
            <a:endParaRPr lang="ru-RU"/>
          </a:p>
        </p:txBody>
      </p:sp>
      <p:pic>
        <p:nvPicPr>
          <p:cNvPr id="55304" name="Picture 8" descr="468px-Semion_Shchedrin_The_Stone_Bridge_in_Gatchina_near_Constable_Squ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76400"/>
            <a:ext cx="4040188" cy="5181600"/>
          </a:xfrm>
          <a:noFill/>
          <a:ln/>
        </p:spPr>
      </p:pic>
      <p:pic>
        <p:nvPicPr>
          <p:cNvPr id="55305" name="Picture 9" descr="800px-Semen_Shchedrin_-_Пейзаж_в_окрестностях_Петербурга_-_Google_Art_Proje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2743200"/>
            <a:ext cx="4537075" cy="3368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Морські види І.Айвазовського</a:t>
            </a:r>
            <a:endParaRPr lang="ru-RU"/>
          </a:p>
        </p:txBody>
      </p:sp>
      <p:pic>
        <p:nvPicPr>
          <p:cNvPr id="58375" name="Picture 7" descr="800px-Aivazovsky,_Brig_Mercury_Attacked_by_Two_Turkish_Ships_189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00200"/>
            <a:ext cx="5334000" cy="3367088"/>
          </a:xfrm>
          <a:noFill/>
          <a:ln/>
        </p:spPr>
      </p:pic>
      <p:pic>
        <p:nvPicPr>
          <p:cNvPr id="58376" name="Picture 8" descr="Aivasovsky_Ivan_Constantinovich_merkuri_1848_IB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3657600"/>
            <a:ext cx="4800600" cy="30051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/>
              <a:t>Історичний живопис А.Іванов. “Переправа Гоголя через Дніпро”</a:t>
            </a:r>
            <a:endParaRPr lang="ru-RU" sz="4000"/>
          </a:p>
        </p:txBody>
      </p:sp>
      <p:pic>
        <p:nvPicPr>
          <p:cNvPr id="59401" name="Picture 9" descr="Переправа_Гоголя_через_Днеп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828800"/>
            <a:ext cx="6942138" cy="4816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Середина ХІХст. Каміль Коро</a:t>
            </a:r>
            <a:endParaRPr lang="ru-RU"/>
          </a:p>
        </p:txBody>
      </p:sp>
      <p:pic>
        <p:nvPicPr>
          <p:cNvPr id="63495" name="Picture 7" descr="Jean-Baptiste-Camille_Corot_-_The_Church_in_Mariss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3721100" cy="4953000"/>
          </a:xfrm>
          <a:noFill/>
          <a:ln/>
        </p:spPr>
      </p:pic>
      <p:pic>
        <p:nvPicPr>
          <p:cNvPr id="63496" name="Picture 8" descr="800px-Jean-Baptiste-Camille_Corot_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2209800"/>
            <a:ext cx="4918075" cy="3670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385175" cy="1431925"/>
          </a:xfrm>
        </p:spPr>
        <p:txBody>
          <a:bodyPr/>
          <a:lstStyle/>
          <a:p>
            <a:pPr algn="ctr"/>
            <a:r>
              <a:rPr lang="uk-UA"/>
              <a:t>Ліричний пейзаж А.Саврасов</a:t>
            </a:r>
            <a:endParaRPr lang="ru-RU"/>
          </a:p>
        </p:txBody>
      </p:sp>
      <p:pic>
        <p:nvPicPr>
          <p:cNvPr id="65543" name="Picture 7" descr="495px-Savrasov_winter_nigh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4281488" cy="5181600"/>
          </a:xfrm>
          <a:noFill/>
          <a:ln/>
        </p:spPr>
      </p:pic>
      <p:pic>
        <p:nvPicPr>
          <p:cNvPr id="65544" name="Picture 8" descr="800px-Savrasov_oraninienba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0850" y="2590800"/>
            <a:ext cx="4883150" cy="3308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Романтичні пейзажі Ф.Васильєв</a:t>
            </a:r>
            <a:endParaRPr lang="ru-RU"/>
          </a:p>
        </p:txBody>
      </p:sp>
      <p:pic>
        <p:nvPicPr>
          <p:cNvPr id="67591" name="Picture 7" descr="Vasilyev4_popla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4572000" cy="3478213"/>
          </a:xfrm>
          <a:noFill/>
          <a:ln/>
        </p:spPr>
      </p:pic>
      <p:pic>
        <p:nvPicPr>
          <p:cNvPr id="67592" name="Picture 8" descr="Vassiliev_Swamp_In_the_For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2743200"/>
            <a:ext cx="5111750" cy="38449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Лісові пейзажі І.Шишкіна</a:t>
            </a:r>
            <a:endParaRPr lang="ru-RU"/>
          </a:p>
        </p:txBody>
      </p:sp>
      <p:pic>
        <p:nvPicPr>
          <p:cNvPr id="69641" name="Picture 9" descr="397px-Иван_Шишкин_На_опушке_соснового_леса_188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95400"/>
            <a:ext cx="3686175" cy="5562600"/>
          </a:xfrm>
          <a:noFill/>
          <a:ln/>
        </p:spPr>
      </p:pic>
      <p:pic>
        <p:nvPicPr>
          <p:cNvPr id="69642" name="Picture 10" descr="462px-Сторожка_в_лес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447800"/>
            <a:ext cx="3819525" cy="4953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Межа ХІХ-ХХст.</a:t>
            </a:r>
            <a:br>
              <a:rPr lang="uk-UA"/>
            </a:br>
            <a:r>
              <a:rPr lang="uk-UA"/>
              <a:t>Поль Сезанн</a:t>
            </a:r>
            <a:endParaRPr lang="ru-RU"/>
          </a:p>
        </p:txBody>
      </p:sp>
      <p:pic>
        <p:nvPicPr>
          <p:cNvPr id="70663" name="Picture 7" descr="489px-Paul_Cézanne_0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4105275" cy="5029200"/>
          </a:xfrm>
          <a:noFill/>
          <a:ln/>
        </p:spPr>
      </p:pic>
      <p:pic>
        <p:nvPicPr>
          <p:cNvPr id="70664" name="Picture 8" descr="759px-Paul_Cézanne_0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2362200"/>
            <a:ext cx="4613275" cy="36480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Російський пейзаж.</a:t>
            </a:r>
            <a:br>
              <a:rPr lang="uk-UA"/>
            </a:br>
            <a:r>
              <a:rPr lang="uk-UA"/>
              <a:t>Історичний М. Реріх</a:t>
            </a:r>
            <a:endParaRPr lang="ru-RU"/>
          </a:p>
        </p:txBody>
      </p:sp>
      <p:pic>
        <p:nvPicPr>
          <p:cNvPr id="79879" name="Picture 7" descr="c547c190172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5715000" cy="3405188"/>
          </a:xfrm>
          <a:noFill/>
          <a:ln/>
        </p:spPr>
      </p:pic>
      <p:pic>
        <p:nvPicPr>
          <p:cNvPr id="79880" name="Picture 8" descr="382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3733800"/>
            <a:ext cx="4918075" cy="29130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Релігійно-філософський </a:t>
            </a:r>
            <a:br>
              <a:rPr lang="uk-UA"/>
            </a:br>
            <a:r>
              <a:rPr lang="uk-UA"/>
              <a:t>М. Нєстєров</a:t>
            </a:r>
            <a:endParaRPr lang="ru-RU"/>
          </a:p>
        </p:txBody>
      </p:sp>
      <p:pic>
        <p:nvPicPr>
          <p:cNvPr id="81927" name="Picture 7" descr="800px-Mikhail_Nesterov_0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057400"/>
            <a:ext cx="5562600" cy="3449638"/>
          </a:xfrm>
          <a:noFill/>
          <a:ln/>
        </p:spPr>
      </p:pic>
      <p:pic>
        <p:nvPicPr>
          <p:cNvPr id="81930" name="Picture 10" descr="290px-Mikhail_Nesterov_0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838200"/>
            <a:ext cx="2914650" cy="6019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2">
                    <a:lumMod val="90000"/>
                  </a:schemeClr>
                </a:solidFill>
              </a:rPr>
              <a:t>Асоціативний кущ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19872" y="3284984"/>
            <a:ext cx="288032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Жанри живопису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7"/>
          </p:cNvCxnSpPr>
          <p:nvPr/>
        </p:nvCxnSpPr>
        <p:spPr>
          <a:xfrm flipV="1">
            <a:off x="5878379" y="2924944"/>
            <a:ext cx="709845" cy="655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771800" y="2564904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187624" y="2276872"/>
            <a:ext cx="158417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35896" y="1556792"/>
            <a:ext cx="17281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84168" y="1988840"/>
            <a:ext cx="180020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5536" y="3861048"/>
            <a:ext cx="165618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75656" y="5373216"/>
            <a:ext cx="194421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27984" y="5661248"/>
            <a:ext cx="187220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16216" y="5373216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020272" y="3501008"/>
            <a:ext cx="172819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4499992" y="2564904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6"/>
          </p:cNvCxnSpPr>
          <p:nvPr/>
        </p:nvCxnSpPr>
        <p:spPr>
          <a:xfrm flipV="1">
            <a:off x="6300192" y="4221088"/>
            <a:ext cx="64807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148064" y="5301208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228184" y="4869160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835696" y="4221088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131840" y="4941168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Adobe Photoshop</a:t>
            </a:r>
            <a:r>
              <a:rPr lang="en-US" sz="3200" dirty="0" smtClean="0"/>
              <a:t>  </a:t>
            </a:r>
            <a:r>
              <a:rPr lang="uk-UA" sz="3200" dirty="0" smtClean="0"/>
              <a:t>(</a:t>
            </a:r>
            <a:r>
              <a:rPr lang="en-US" sz="3200" dirty="0" smtClean="0"/>
              <a:t> </a:t>
            </a:r>
            <a:r>
              <a:rPr lang="ru-RU" sz="3200" i="1" dirty="0" err="1" smtClean="0"/>
              <a:t>Едоубі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Фотошоп</a:t>
            </a:r>
            <a:r>
              <a:rPr lang="ru-RU" sz="3200" i="1" dirty="0" smtClean="0"/>
              <a:t>)</a:t>
            </a:r>
            <a:r>
              <a:rPr lang="ru-RU" sz="3200" dirty="0" smtClean="0"/>
              <a:t> —</a:t>
            </a:r>
            <a:r>
              <a:rPr lang="ru-RU" sz="3200" dirty="0" err="1" smtClean="0">
                <a:hlinkClick r:id="rId2" tooltip="Графічний редактор"/>
              </a:rPr>
              <a:t>графічний</a:t>
            </a:r>
            <a:r>
              <a:rPr lang="ru-RU" sz="3200" dirty="0" smtClean="0">
                <a:hlinkClick r:id="rId2" tooltip="Графічний редактор"/>
              </a:rPr>
              <a:t> редактор,</a:t>
            </a:r>
            <a:r>
              <a:rPr lang="ru-RU" sz="3200" dirty="0" smtClean="0"/>
              <a:t> </a:t>
            </a:r>
            <a:r>
              <a:rPr lang="ru-RU" sz="3200" dirty="0" err="1" smtClean="0"/>
              <a:t>розроблений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поширюваний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фірмою</a:t>
            </a:r>
            <a:r>
              <a:rPr lang="en-US" sz="3200" dirty="0" smtClean="0">
                <a:hlinkClick r:id="rId3" tooltip="Adobe"/>
              </a:rPr>
              <a:t>Adobe Systems.</a:t>
            </a:r>
            <a:r>
              <a:rPr lang="en-US" sz="3200" dirty="0" smtClean="0"/>
              <a:t> </a:t>
            </a:r>
            <a:r>
              <a:rPr lang="ru-RU" sz="3200" dirty="0" smtClean="0"/>
              <a:t>Цей продукт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ru-RU" sz="3200" dirty="0" err="1" smtClean="0"/>
              <a:t>лідером</a:t>
            </a:r>
            <a:r>
              <a:rPr lang="ru-RU" sz="3200" dirty="0" smtClean="0"/>
              <a:t> ринку в </a:t>
            </a:r>
            <a:r>
              <a:rPr lang="ru-RU" sz="3200" dirty="0" err="1" smtClean="0"/>
              <a:t>області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комерційних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засобів</a:t>
            </a:r>
            <a:r>
              <a:rPr lang="ru-RU" sz="3200" dirty="0" smtClean="0"/>
              <a:t> </a:t>
            </a:r>
            <a:r>
              <a:rPr lang="ru-RU" sz="3200" dirty="0" err="1" smtClean="0"/>
              <a:t>редагування</a:t>
            </a:r>
            <a:r>
              <a:rPr lang="ru-RU" sz="3200" dirty="0" smtClean="0"/>
              <a:t> </a:t>
            </a:r>
            <a:r>
              <a:rPr lang="ru-RU" sz="3200" dirty="0" err="1" smtClean="0">
                <a:hlinkClick r:id="rId4" tooltip="Растрова графіка"/>
              </a:rPr>
              <a:t>растрових</a:t>
            </a:r>
            <a:r>
              <a:rPr lang="ru-RU" sz="3200" dirty="0" smtClean="0"/>
              <a:t> </a:t>
            </a:r>
            <a:r>
              <a:rPr lang="ru-RU" sz="3200" dirty="0" err="1" smtClean="0"/>
              <a:t>зображень</a:t>
            </a:r>
            <a:r>
              <a:rPr lang="ru-RU" sz="3200" dirty="0" smtClean="0"/>
              <a:t>,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найвідомішим</a:t>
            </a:r>
            <a:r>
              <a:rPr lang="ru-RU" sz="3200" dirty="0" smtClean="0"/>
              <a:t> продуктом </a:t>
            </a:r>
            <a:r>
              <a:rPr lang="ru-RU" sz="3200" dirty="0" err="1" smtClean="0"/>
              <a:t>фірми</a:t>
            </a:r>
            <a:r>
              <a:rPr lang="ru-RU" sz="3200" dirty="0" smtClean="0"/>
              <a:t> </a:t>
            </a:r>
            <a:r>
              <a:rPr lang="en-US" sz="3200" dirty="0" smtClean="0"/>
              <a:t>Adobe. </a:t>
            </a:r>
            <a:r>
              <a:rPr lang="ru-RU" sz="3200" dirty="0" smtClean="0"/>
              <a:t>Часто </a:t>
            </a:r>
            <a:r>
              <a:rPr lang="ru-RU" sz="3200" dirty="0" err="1" smtClean="0"/>
              <a:t>цю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програму</a:t>
            </a:r>
            <a:r>
              <a:rPr lang="ru-RU" sz="3200" dirty="0" smtClean="0"/>
              <a:t> </a:t>
            </a:r>
            <a:r>
              <a:rPr lang="ru-RU" sz="3200" dirty="0" err="1" smtClean="0"/>
              <a:t>називають</a:t>
            </a:r>
            <a:r>
              <a:rPr lang="ru-RU" sz="3200" dirty="0" smtClean="0"/>
              <a:t> просто </a:t>
            </a:r>
            <a:r>
              <a:rPr lang="en-US" sz="3200" b="1" dirty="0" smtClean="0"/>
              <a:t>Photoshop (</a:t>
            </a:r>
            <a:r>
              <a:rPr lang="ru-RU" sz="3200" b="1" dirty="0" err="1" smtClean="0"/>
              <a:t>Фотошоп</a:t>
            </a:r>
            <a:r>
              <a:rPr lang="ru-RU" sz="3200" b="1" dirty="0" smtClean="0"/>
              <a:t>).</a:t>
            </a:r>
            <a:r>
              <a:rPr lang="ru-RU" sz="3200" dirty="0" smtClean="0"/>
              <a:t>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Практична робота № 1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Малювання пейзажу в техніці акварель.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uk-UA" sz="3200" dirty="0" smtClean="0"/>
              <a:t>Нанести лінію горизонту.</a:t>
            </a:r>
            <a:endParaRPr lang="ru-RU" sz="3200" dirty="0" smtClean="0"/>
          </a:p>
          <a:p>
            <a:pPr lvl="0"/>
            <a:r>
              <a:rPr lang="uk-UA" sz="3200" dirty="0" smtClean="0"/>
              <a:t>Промалювати ясне сонячне небо</a:t>
            </a:r>
            <a:endParaRPr lang="ru-RU" sz="3200" dirty="0" smtClean="0"/>
          </a:p>
          <a:p>
            <a:pPr lvl="0"/>
            <a:r>
              <a:rPr lang="uk-UA" sz="3200" dirty="0" smtClean="0"/>
              <a:t>Сонце в ясну погоду, яке тільки підсвічує горизонт</a:t>
            </a:r>
            <a:endParaRPr lang="ru-RU" sz="3200" dirty="0" smtClean="0"/>
          </a:p>
          <a:p>
            <a:pPr lvl="0"/>
            <a:r>
              <a:rPr lang="uk-UA" sz="3200" dirty="0" smtClean="0"/>
              <a:t>Зображуємо степову траву.</a:t>
            </a:r>
            <a:endParaRPr lang="ru-RU" sz="3200" dirty="0" smtClean="0"/>
          </a:p>
          <a:p>
            <a:pPr lvl="0"/>
            <a:r>
              <a:rPr lang="uk-UA" sz="3200" dirty="0" smtClean="0"/>
              <a:t>За бажанням можна добавити одне або кілька дерев.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Практична </a:t>
            </a:r>
            <a:r>
              <a:rPr lang="uk-UA" dirty="0" smtClean="0">
                <a:solidFill>
                  <a:schemeClr val="tx1"/>
                </a:solidFill>
              </a:rPr>
              <a:t>робота№2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/>
              <a:t> </a:t>
            </a:r>
            <a:r>
              <a:rPr lang="uk-UA" sz="3100" dirty="0" smtClean="0">
                <a:solidFill>
                  <a:schemeClr val="bg1"/>
                </a:solidFill>
              </a:rPr>
              <a:t>Створення пейзажу за допомогою програми </a:t>
            </a:r>
            <a:r>
              <a:rPr lang="en-US" sz="3100" dirty="0" err="1" smtClean="0">
                <a:solidFill>
                  <a:schemeClr val="bg1"/>
                </a:solidFill>
              </a:rPr>
              <a:t>Fhotoshop</a:t>
            </a:r>
            <a:r>
              <a:rPr lang="ru-RU" sz="3100" dirty="0" smtClean="0">
                <a:solidFill>
                  <a:schemeClr val="bg1"/>
                </a:solidFill>
              </a:rPr>
              <a:t>.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86022" name="Picture 6" descr="пейзаж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132856"/>
            <a:ext cx="6715125" cy="435208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пушка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776864" cy="582408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Пейзажі Джованні Белліні</a:t>
            </a:r>
            <a:endParaRPr lang="ru-RU"/>
          </a:p>
        </p:txBody>
      </p:sp>
      <p:pic>
        <p:nvPicPr>
          <p:cNvPr id="30727" name="Picture 7" descr="772px-Giovanni_Bellini_0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514600"/>
            <a:ext cx="4765675" cy="3703638"/>
          </a:xfrm>
          <a:noFill/>
          <a:ln/>
        </p:spPr>
      </p:pic>
      <p:pic>
        <p:nvPicPr>
          <p:cNvPr id="30728" name="Picture 8" descr="pirshestvo_bogo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676400"/>
            <a:ext cx="3927475" cy="3573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Ель Греко “Вид Толедо під час грози”</a:t>
            </a:r>
            <a:endParaRPr lang="ru-RU"/>
          </a:p>
        </p:txBody>
      </p:sp>
      <p:pic>
        <p:nvPicPr>
          <p:cNvPr id="36870" name="Picture 6" descr="view-of-toled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76400"/>
            <a:ext cx="6530975" cy="48974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Пізній Ренесанс.Ідеальний пейзаж.Брати Каррачі.</a:t>
            </a:r>
            <a:endParaRPr lang="ru-RU"/>
          </a:p>
        </p:txBody>
      </p:sp>
      <p:pic>
        <p:nvPicPr>
          <p:cNvPr id="38920" name="Picture 8" descr="419px-Domine,_quo_vad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76400"/>
            <a:ext cx="3622675" cy="5181600"/>
          </a:xfrm>
          <a:noFill/>
          <a:ln/>
        </p:spPr>
      </p:pic>
      <p:pic>
        <p:nvPicPr>
          <p:cNvPr id="38921" name="Picture 9" descr="800px-Annibale_Carracci_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16325" y="3048000"/>
            <a:ext cx="5527675" cy="2949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/>
              <a:t>Дві лінії розвитку пейзажу.</a:t>
            </a:r>
            <a:br>
              <a:rPr lang="uk-UA" sz="4000"/>
            </a:br>
            <a:r>
              <a:rPr lang="uk-UA" sz="4000"/>
              <a:t>1.втілення прекрасного.Пуссен</a:t>
            </a:r>
            <a:endParaRPr lang="ru-RU" sz="4000"/>
          </a:p>
        </p:txBody>
      </p:sp>
      <p:pic>
        <p:nvPicPr>
          <p:cNvPr id="41990" name="Picture 6" descr="800px-Nicolas_Poussin_0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76400"/>
            <a:ext cx="6572250" cy="4911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385175" cy="1431925"/>
          </a:xfrm>
        </p:spPr>
        <p:txBody>
          <a:bodyPr/>
          <a:lstStyle/>
          <a:p>
            <a:pPr algn="ctr"/>
            <a:r>
              <a:rPr lang="uk-UA"/>
              <a:t>2.Портретне відображення природи. Де Момпер</a:t>
            </a:r>
            <a:endParaRPr lang="ru-RU"/>
          </a:p>
        </p:txBody>
      </p:sp>
      <p:pic>
        <p:nvPicPr>
          <p:cNvPr id="46086" name="Picture 6" descr="Momper,_Joost_de_the_Younger_-_Allegorie_des_Frühlings_-_undat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3651250" cy="4800600"/>
          </a:xfrm>
          <a:noFill/>
          <a:ln/>
        </p:spPr>
      </p:pic>
      <p:pic>
        <p:nvPicPr>
          <p:cNvPr id="46088" name="Picture 8" descr="467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2438400"/>
            <a:ext cx="5146675" cy="3184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XVII </a:t>
            </a:r>
            <a:r>
              <a:rPr lang="uk-UA" sz="4000"/>
              <a:t>ст.-пейзаж як самостійний жанр.Якоб ван Рейсдал</a:t>
            </a:r>
            <a:endParaRPr lang="ru-RU" sz="4000"/>
          </a:p>
        </p:txBody>
      </p:sp>
      <p:pic>
        <p:nvPicPr>
          <p:cNvPr id="49160" name="Picture 8" descr="500px-Jacob_Isaaksz_van_Ruisdael_River_in_the_Fore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752600"/>
            <a:ext cx="4064000" cy="4876800"/>
          </a:xfrm>
          <a:noFill/>
          <a:ln/>
        </p:spPr>
      </p:pic>
      <p:pic>
        <p:nvPicPr>
          <p:cNvPr id="49161" name="Picture 9" descr="'Rough_Sea_at_a_Jetty',_oil_on_canvas_painting_by_Jacob_van_Ruisdael,_1650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08475" y="2514600"/>
            <a:ext cx="4835525" cy="35861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XVIII</a:t>
            </a:r>
            <a:r>
              <a:rPr lang="uk-UA"/>
              <a:t>ст. Дж.Констебль</a:t>
            </a:r>
            <a:endParaRPr lang="ru-RU"/>
          </a:p>
        </p:txBody>
      </p:sp>
      <p:pic>
        <p:nvPicPr>
          <p:cNvPr id="52235" name="Picture 11" descr="800px-Claude_Lorrain_0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5867400" cy="3455988"/>
          </a:xfrm>
          <a:noFill/>
          <a:ln/>
        </p:spPr>
      </p:pic>
      <p:pic>
        <p:nvPicPr>
          <p:cNvPr id="52236" name="Picture 12" descr="konstebl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3276600"/>
            <a:ext cx="5314950" cy="3405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</TotalTime>
  <Words>133</Words>
  <Application>Microsoft Office PowerPoint</Application>
  <PresentationFormat>Экран (4:3)</PresentationFormat>
  <Paragraphs>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Пейзаж в техніці акварель та за допомогою програми Photosop.</vt:lpstr>
      <vt:lpstr>Асоціативний кущ</vt:lpstr>
      <vt:lpstr>Пейзажі Джованні Белліні</vt:lpstr>
      <vt:lpstr>Ель Греко “Вид Толедо під час грози”</vt:lpstr>
      <vt:lpstr>Пізній Ренесанс.Ідеальний пейзаж.Брати Каррачі.</vt:lpstr>
      <vt:lpstr>Дві лінії розвитку пейзажу. 1.втілення прекрасного.Пуссен</vt:lpstr>
      <vt:lpstr>2.Портретне відображення природи. Де Момпер</vt:lpstr>
      <vt:lpstr>XVII ст.-пейзаж як самостійний жанр.Якоб ван Рейсдал</vt:lpstr>
      <vt:lpstr>XVIIIст. Дж.Констебль</vt:lpstr>
      <vt:lpstr>ХІХст.-реалістичний напрям С.Щедрін</vt:lpstr>
      <vt:lpstr>Морські види І.Айвазовського</vt:lpstr>
      <vt:lpstr>Історичний живопис А.Іванов. “Переправа Гоголя через Дніпро”</vt:lpstr>
      <vt:lpstr>Середина ХІХст. Каміль Коро</vt:lpstr>
      <vt:lpstr>Ліричний пейзаж А.Саврасов</vt:lpstr>
      <vt:lpstr>Романтичні пейзажі Ф.Васильєв</vt:lpstr>
      <vt:lpstr>Лісові пейзажі І.Шишкіна</vt:lpstr>
      <vt:lpstr>Межа ХІХ-ХХст. Поль Сезанн</vt:lpstr>
      <vt:lpstr>Російський пейзаж. Історичний М. Реріх</vt:lpstr>
      <vt:lpstr>Релігійно-філософський  М. Нєстєров</vt:lpstr>
      <vt:lpstr>Слайд 20</vt:lpstr>
      <vt:lpstr>Практична робота № 1 Малювання пейзажу в техніці акварель.</vt:lpstr>
      <vt:lpstr>Практична робота№2  Створення пейзажу за допомогою програми Fhotoshop. 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Пейзаж в техніці акварель та за допомогою програми Photosop.</dc:title>
  <dc:creator>Администратор</dc:creator>
  <cp:lastModifiedBy>XTreme.ws</cp:lastModifiedBy>
  <cp:revision>4</cp:revision>
  <dcterms:created xsi:type="dcterms:W3CDTF">2014-11-16T19:07:23Z</dcterms:created>
  <dcterms:modified xsi:type="dcterms:W3CDTF">2014-11-17T18:54:35Z</dcterms:modified>
</cp:coreProperties>
</file>