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Спостережна перспектива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Сільська вулиця.</a:t>
            </a:r>
            <a:r>
              <a:rPr lang="uk-UA" dirty="0" smtClean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323850" y="260350"/>
            <a:ext cx="8497888" cy="6553200"/>
            <a:chOff x="204" y="164"/>
            <a:chExt cx="5353" cy="4128"/>
          </a:xfrm>
        </p:grpSpPr>
        <p:sp>
          <p:nvSpPr>
            <p:cNvPr id="30773" name="Line 53"/>
            <p:cNvSpPr>
              <a:spLocks noChangeShapeType="1"/>
            </p:cNvSpPr>
            <p:nvPr/>
          </p:nvSpPr>
          <p:spPr bwMode="auto">
            <a:xfrm flipH="1">
              <a:off x="1020" y="3021"/>
              <a:ext cx="0" cy="4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72" name="Line 52"/>
            <p:cNvSpPr>
              <a:spLocks noChangeShapeType="1"/>
            </p:cNvSpPr>
            <p:nvPr/>
          </p:nvSpPr>
          <p:spPr bwMode="auto">
            <a:xfrm flipH="1">
              <a:off x="1020" y="3520"/>
              <a:ext cx="0" cy="4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71" name="Line 51"/>
            <p:cNvSpPr>
              <a:spLocks noChangeShapeType="1"/>
            </p:cNvSpPr>
            <p:nvPr/>
          </p:nvSpPr>
          <p:spPr bwMode="auto">
            <a:xfrm flipH="1">
              <a:off x="1020" y="2478"/>
              <a:ext cx="0" cy="4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53" name="Line 33"/>
            <p:cNvSpPr>
              <a:spLocks noChangeShapeType="1"/>
            </p:cNvSpPr>
            <p:nvPr/>
          </p:nvSpPr>
          <p:spPr bwMode="auto">
            <a:xfrm flipH="1">
              <a:off x="4785" y="1887"/>
              <a:ext cx="0" cy="4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54" name="Line 34"/>
            <p:cNvSpPr>
              <a:spLocks noChangeShapeType="1"/>
            </p:cNvSpPr>
            <p:nvPr/>
          </p:nvSpPr>
          <p:spPr bwMode="auto">
            <a:xfrm flipH="1">
              <a:off x="1020" y="1842"/>
              <a:ext cx="0" cy="4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 flipH="1">
              <a:off x="4785" y="1298"/>
              <a:ext cx="0" cy="4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22" name="WordArt 2"/>
            <p:cNvSpPr>
              <a:spLocks noChangeArrowheads="1" noChangeShapeType="1" noTextEdit="1"/>
            </p:cNvSpPr>
            <p:nvPr/>
          </p:nvSpPr>
          <p:spPr bwMode="auto">
            <a:xfrm>
              <a:off x="1202" y="164"/>
              <a:ext cx="3447" cy="499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0241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0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FF0000"/>
                      </a:gs>
                      <a:gs pos="100000">
                        <a:srgbClr val="FF0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effectLst>
                    <a:outerShdw dist="56796" dir="3806097" algn="ctr" rotWithShape="0">
                      <a:srgbClr val="FF9933">
                        <a:alpha val="50000"/>
                      </a:srgbClr>
                    </a:outerShdw>
                  </a:effectLst>
                  <a:latin typeface="Impact"/>
                </a:rPr>
                <a:t>ПЕРСПЕКТИВА</a:t>
              </a:r>
            </a:p>
          </p:txBody>
        </p:sp>
        <p:sp>
          <p:nvSpPr>
            <p:cNvPr id="30730" name="Line 10"/>
            <p:cNvSpPr>
              <a:spLocks noChangeShapeType="1"/>
            </p:cNvSpPr>
            <p:nvPr/>
          </p:nvSpPr>
          <p:spPr bwMode="auto">
            <a:xfrm flipH="1">
              <a:off x="1020" y="1298"/>
              <a:ext cx="0" cy="4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>
              <a:off x="1292" y="663"/>
              <a:ext cx="30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2400" b="1" i="1">
                  <a:latin typeface="Times New Roman" pitchFamily="18" charset="0"/>
                </a:rPr>
                <a:t>Відтворення глибини простору</a:t>
              </a:r>
              <a:endParaRPr lang="ru-RU" sz="2400" b="1" i="1">
                <a:latin typeface="Times New Roman" pitchFamily="18" charset="0"/>
              </a:endParaRPr>
            </a:p>
          </p:txBody>
        </p:sp>
        <p:sp>
          <p:nvSpPr>
            <p:cNvPr id="30742" name="AutoShape 22"/>
            <p:cNvSpPr>
              <a:spLocks noChangeArrowheads="1"/>
            </p:cNvSpPr>
            <p:nvPr/>
          </p:nvSpPr>
          <p:spPr bwMode="auto">
            <a:xfrm>
              <a:off x="249" y="981"/>
              <a:ext cx="5262" cy="5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76200" cmpd="tri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295" y="981"/>
              <a:ext cx="5170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uk-UA" b="1">
                  <a:solidFill>
                    <a:schemeClr val="bg1"/>
                  </a:solidFill>
                  <a:latin typeface="Times New Roman" pitchFamily="18" charset="0"/>
                </a:rPr>
                <a:t>ПЕРСПЕКТИВА</a:t>
              </a:r>
            </a:p>
            <a:p>
              <a:r>
                <a:rPr lang="uk-UA" sz="1400" b="1">
                  <a:solidFill>
                    <a:schemeClr val="bg1"/>
                  </a:solidFill>
                  <a:latin typeface="Times New Roman" pitchFamily="18" charset="0"/>
                </a:rPr>
                <a:t>Сукупність правил побудови предметів на площині відповідно до змін їхньої величини, обрисів, чіткості, обумовлених ступенем віддаленості від точки спостереження</a:t>
              </a:r>
              <a:endParaRPr lang="ru-RU" sz="1400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0744" name="AutoShape 24"/>
            <p:cNvSpPr>
              <a:spLocks noChangeArrowheads="1"/>
            </p:cNvSpPr>
            <p:nvPr/>
          </p:nvSpPr>
          <p:spPr bwMode="auto">
            <a:xfrm>
              <a:off x="4059" y="1744"/>
              <a:ext cx="1451" cy="32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76200" cmpd="tri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9" y="1744"/>
              <a:ext cx="1451" cy="32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76200" cmpd="tri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340" y="1789"/>
              <a:ext cx="122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b="1">
                  <a:solidFill>
                    <a:schemeClr val="bg1"/>
                  </a:solidFill>
                  <a:latin typeface="Times New Roman" pitchFamily="18" charset="0"/>
                </a:rPr>
                <a:t>ЛІНІЙНА</a:t>
              </a:r>
              <a:endParaRPr lang="ru-RU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4150" y="1789"/>
              <a:ext cx="122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b="1">
                  <a:solidFill>
                    <a:schemeClr val="bg1"/>
                  </a:solidFill>
                  <a:latin typeface="Times New Roman" pitchFamily="18" charset="0"/>
                </a:rPr>
                <a:t>ПОВІТРЯНА</a:t>
              </a:r>
              <a:endParaRPr lang="ru-RU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0749" name="AutoShape 29"/>
            <p:cNvSpPr>
              <a:spLocks noChangeArrowheads="1"/>
            </p:cNvSpPr>
            <p:nvPr/>
          </p:nvSpPr>
          <p:spPr bwMode="auto">
            <a:xfrm>
              <a:off x="249" y="2296"/>
              <a:ext cx="1451" cy="40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76200" cmpd="tri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57" name="AutoShape 37"/>
            <p:cNvSpPr>
              <a:spLocks noChangeArrowheads="1"/>
            </p:cNvSpPr>
            <p:nvPr/>
          </p:nvSpPr>
          <p:spPr bwMode="auto">
            <a:xfrm>
              <a:off x="205" y="2931"/>
              <a:ext cx="2856" cy="3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58" name="Text Box 38"/>
            <p:cNvSpPr txBox="1">
              <a:spLocks noChangeArrowheads="1"/>
            </p:cNvSpPr>
            <p:nvPr/>
          </p:nvSpPr>
          <p:spPr bwMode="auto">
            <a:xfrm>
              <a:off x="295" y="2886"/>
              <a:ext cx="2630" cy="3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1600" b="1">
                  <a:solidFill>
                    <a:schemeClr val="bg1"/>
                  </a:solidFill>
                  <a:latin typeface="Times New Roman" pitchFamily="18" charset="0"/>
                </a:rPr>
                <a:t>горизонтальні паралельні лінії мають одну точку сходження на лінії горизонту</a:t>
              </a:r>
              <a:endParaRPr lang="en-US" sz="1600" b="1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385" y="2296"/>
              <a:ext cx="1225" cy="3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1600" b="1">
                  <a:solidFill>
                    <a:schemeClr val="bg1"/>
                  </a:solidFill>
                  <a:latin typeface="Times New Roman" pitchFamily="18" charset="0"/>
                </a:rPr>
                <a:t>ближче – більше; далі - менше</a:t>
              </a:r>
              <a:endParaRPr lang="en-US" sz="1600" b="1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204" y="3427"/>
              <a:ext cx="2857" cy="366"/>
              <a:chOff x="204" y="3385"/>
              <a:chExt cx="2857" cy="366"/>
            </a:xfrm>
          </p:grpSpPr>
          <p:sp>
            <p:nvSpPr>
              <p:cNvPr id="30769" name="AutoShape 49"/>
              <p:cNvSpPr>
                <a:spLocks noChangeArrowheads="1"/>
              </p:cNvSpPr>
              <p:nvPr/>
            </p:nvSpPr>
            <p:spPr bwMode="auto">
              <a:xfrm>
                <a:off x="204" y="3430"/>
                <a:ext cx="2856" cy="3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57150" cmpd="thinThick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63" name="Text Box 43"/>
              <p:cNvSpPr txBox="1">
                <a:spLocks noChangeArrowheads="1"/>
              </p:cNvSpPr>
              <p:nvPr/>
            </p:nvSpPr>
            <p:spPr bwMode="auto">
              <a:xfrm>
                <a:off x="249" y="3385"/>
                <a:ext cx="2812" cy="3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uk-UA" sz="1600" b="1">
                    <a:solidFill>
                      <a:schemeClr val="bg1"/>
                    </a:solidFill>
                    <a:latin typeface="Times New Roman" pitchFamily="18" charset="0"/>
                  </a:rPr>
                  <a:t>лінії, розміщені на рівні очей, здаються розміщеними на лінії горизонту</a:t>
                </a:r>
                <a:endParaRPr lang="en-US" sz="1600" b="1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30764" name="AutoShape 44"/>
            <p:cNvSpPr>
              <a:spLocks noChangeArrowheads="1"/>
            </p:cNvSpPr>
            <p:nvPr/>
          </p:nvSpPr>
          <p:spPr bwMode="auto">
            <a:xfrm>
              <a:off x="4014" y="2341"/>
              <a:ext cx="1497" cy="40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76200" cmpd="tri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3969" y="2341"/>
              <a:ext cx="1588" cy="3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1600" b="1">
                  <a:solidFill>
                    <a:schemeClr val="bg1"/>
                  </a:solidFill>
                  <a:latin typeface="Times New Roman" pitchFamily="18" charset="0"/>
                </a:rPr>
                <a:t>ближче – яскраво, насичено; далі - тьмяно</a:t>
              </a:r>
              <a:endParaRPr lang="en-US" sz="1600" b="1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0766" name="AutoShape 46"/>
            <p:cNvSpPr>
              <a:spLocks noChangeArrowheads="1"/>
            </p:cNvSpPr>
            <p:nvPr/>
          </p:nvSpPr>
          <p:spPr bwMode="auto">
            <a:xfrm>
              <a:off x="4014" y="2886"/>
              <a:ext cx="1497" cy="40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76200" cmpd="tri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67" name="Text Box 47"/>
            <p:cNvSpPr txBox="1">
              <a:spLocks noChangeArrowheads="1"/>
            </p:cNvSpPr>
            <p:nvPr/>
          </p:nvSpPr>
          <p:spPr bwMode="auto">
            <a:xfrm>
              <a:off x="3969" y="2886"/>
              <a:ext cx="1588" cy="3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sz="1600" b="1">
                  <a:solidFill>
                    <a:schemeClr val="bg1"/>
                  </a:solidFill>
                  <a:latin typeface="Times New Roman" pitchFamily="18" charset="0"/>
                </a:rPr>
                <a:t>ближче – чітко, об'ємно; далі – плоско, невиразно</a:t>
              </a:r>
              <a:endParaRPr lang="en-US" sz="1600" b="1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" name="Group 54"/>
            <p:cNvGrpSpPr>
              <a:grpSpLocks/>
            </p:cNvGrpSpPr>
            <p:nvPr/>
          </p:nvGrpSpPr>
          <p:grpSpPr bwMode="auto">
            <a:xfrm>
              <a:off x="205" y="3926"/>
              <a:ext cx="2947" cy="366"/>
              <a:chOff x="205" y="3884"/>
              <a:chExt cx="2947" cy="366"/>
            </a:xfrm>
          </p:grpSpPr>
          <p:sp>
            <p:nvSpPr>
              <p:cNvPr id="30770" name="AutoShape 50"/>
              <p:cNvSpPr>
                <a:spLocks noChangeArrowheads="1"/>
              </p:cNvSpPr>
              <p:nvPr/>
            </p:nvSpPr>
            <p:spPr bwMode="auto">
              <a:xfrm>
                <a:off x="205" y="3929"/>
                <a:ext cx="2856" cy="3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57150" cmpd="thinThick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68" name="Text Box 48"/>
              <p:cNvSpPr txBox="1">
                <a:spLocks noChangeArrowheads="1"/>
              </p:cNvSpPr>
              <p:nvPr/>
            </p:nvSpPr>
            <p:spPr bwMode="auto">
              <a:xfrm>
                <a:off x="249" y="3884"/>
                <a:ext cx="2903" cy="3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uk-UA" sz="1600" b="1">
                    <a:solidFill>
                      <a:schemeClr val="bg1"/>
                    </a:solidFill>
                    <a:latin typeface="Times New Roman" pitchFamily="18" charset="0"/>
                  </a:rPr>
                  <a:t>висота однакових вертикальних ліній у міру їх віддалення від глядача суттєво зменшується</a:t>
                </a:r>
                <a:endParaRPr lang="en-US" sz="1600" b="1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Лінійна перспектива</a:t>
            </a:r>
            <a:endParaRPr lang="ru-RU" dirty="0"/>
          </a:p>
        </p:txBody>
      </p:sp>
      <p:pic>
        <p:nvPicPr>
          <p:cNvPr id="6" name="Содержимое 5" descr="Perspektiva_persprktiva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484784"/>
            <a:ext cx="6394862" cy="48559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Повітряна перспектива</a:t>
            </a:r>
            <a:endParaRPr lang="ru-RU" dirty="0"/>
          </a:p>
        </p:txBody>
      </p:sp>
      <p:pic>
        <p:nvPicPr>
          <p:cNvPr id="4" name="Содержимое 3" descr="5365187_7c3cde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07408"/>
            <a:ext cx="8229600" cy="45227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Перспектива вулиці</a:t>
            </a:r>
            <a:endParaRPr lang="ru-RU" dirty="0"/>
          </a:p>
        </p:txBody>
      </p:sp>
      <p:pic>
        <p:nvPicPr>
          <p:cNvPr id="4" name="Содержимое 3" descr="181113_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340768"/>
            <a:ext cx="6762960" cy="52468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</a:t>
            </a:r>
            <a:r>
              <a:rPr lang="uk-UA" dirty="0" err="1" smtClean="0"/>
              <a:t>.Васильківський</a:t>
            </a:r>
            <a:r>
              <a:rPr lang="uk-UA" dirty="0" smtClean="0"/>
              <a:t>. </a:t>
            </a:r>
            <a:br>
              <a:rPr lang="uk-UA" dirty="0" smtClean="0"/>
            </a:br>
            <a:r>
              <a:rPr lang="uk-UA" dirty="0" smtClean="0">
                <a:solidFill>
                  <a:schemeClr val="bg1"/>
                </a:solidFill>
              </a:rPr>
              <a:t>Сільська вулиця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O68EQEhWY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3454" y="1700808"/>
            <a:ext cx="7122296" cy="46396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Будинок в перспективі</a:t>
            </a:r>
            <a:endParaRPr lang="ru-RU" dirty="0"/>
          </a:p>
        </p:txBody>
      </p:sp>
      <p:pic>
        <p:nvPicPr>
          <p:cNvPr id="4" name="Содержимое 3" descr="1_html_m1561746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8474185" cy="4824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bg1">
                    <a:lumMod val="95000"/>
                  </a:schemeClr>
                </a:solidFill>
              </a:rPr>
              <a:t>Практична робота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3200" dirty="0" smtClean="0">
                <a:solidFill>
                  <a:schemeClr val="tx1"/>
                </a:solidFill>
              </a:rPr>
              <a:t>Диференційоване завдання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sz="3100" b="1" dirty="0" smtClean="0"/>
              <a:t>1. Зобразити вулицю у фронтальній перспективі.</a:t>
            </a:r>
            <a:endParaRPr lang="ru-RU" sz="3100" b="1" dirty="0" smtClean="0"/>
          </a:p>
          <a:p>
            <a:r>
              <a:rPr lang="uk-UA" sz="3100" b="1" dirty="0" smtClean="0"/>
              <a:t>2. Або зобразити вулицю у кутовій перспективі.</a:t>
            </a:r>
            <a:endParaRPr lang="ru-RU" sz="3100" b="1" dirty="0" smtClean="0"/>
          </a:p>
          <a:p>
            <a:r>
              <a:rPr lang="uk-UA" sz="3100" b="1" dirty="0" smtClean="0"/>
              <a:t>3. «Оживити» малюнок – зобразити, крім будинків, кого ми можемо зустріти в селі.</a:t>
            </a:r>
            <a:endParaRPr lang="ru-RU" sz="3100" b="1" dirty="0" smtClean="0"/>
          </a:p>
          <a:p>
            <a:pPr lvl="0"/>
            <a:r>
              <a:rPr lang="uk-UA" sz="3100" b="1" dirty="0" smtClean="0"/>
              <a:t>З чого розпочнемо нашу роботу? (розміщення аркушу паперу)</a:t>
            </a:r>
            <a:endParaRPr lang="ru-RU" sz="3100" b="1" dirty="0" smtClean="0"/>
          </a:p>
          <a:p>
            <a:pPr lvl="0"/>
            <a:r>
              <a:rPr lang="uk-UA" sz="3100" b="1" dirty="0" smtClean="0"/>
              <a:t>Другий крок? (визначення лінії горизонту)</a:t>
            </a:r>
            <a:endParaRPr lang="ru-RU" sz="3100" b="1" dirty="0" smtClean="0"/>
          </a:p>
          <a:p>
            <a:pPr lvl="0"/>
            <a:r>
              <a:rPr lang="uk-UA" sz="3100" b="1" dirty="0" smtClean="0"/>
              <a:t>Наступним кроком що буде? (розміщення будинків)</a:t>
            </a:r>
            <a:endParaRPr lang="ru-RU" sz="3100" b="1" dirty="0" smtClean="0"/>
          </a:p>
          <a:p>
            <a:pPr lvl="0"/>
            <a:r>
              <a:rPr lang="uk-UA" sz="3100" b="1" dirty="0" smtClean="0"/>
              <a:t>Що робитимете далі? (малювання будинків, парканів, дерев тощо)</a:t>
            </a:r>
            <a:endParaRPr lang="ru-RU" sz="31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6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4248472" cy="3168352"/>
          </a:xfrm>
          <a:prstGeom prst="rect">
            <a:avLst/>
          </a:prstGeom>
        </p:spPr>
      </p:pic>
      <p:pic>
        <p:nvPicPr>
          <p:cNvPr id="5" name="Рисунок 4" descr="Осенний-пейзаж-гуашь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07904" y="3429000"/>
            <a:ext cx="5148337" cy="32569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</TotalTime>
  <Words>186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Спостережна перспектива</vt:lpstr>
      <vt:lpstr>Слайд 2</vt:lpstr>
      <vt:lpstr>Лінійна перспектива</vt:lpstr>
      <vt:lpstr>Повітряна перспектива</vt:lpstr>
      <vt:lpstr>Перспектива вулиці</vt:lpstr>
      <vt:lpstr>C.Васильківський.  Сільська вулиця</vt:lpstr>
      <vt:lpstr>Будинок в перспективі</vt:lpstr>
      <vt:lpstr>Практична робота Диференційоване завдання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Спостережна перспектива</dc:title>
  <dc:creator>Администратор</dc:creator>
  <cp:lastModifiedBy>XTreme.ws</cp:lastModifiedBy>
  <cp:revision>4</cp:revision>
  <dcterms:created xsi:type="dcterms:W3CDTF">2014-11-16T19:35:34Z</dcterms:created>
  <dcterms:modified xsi:type="dcterms:W3CDTF">2014-11-17T19:04:17Z</dcterms:modified>
</cp:coreProperties>
</file>